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3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130a6a7e-f520-4969-aa94-340a0682b6d7/" TargetMode="External"/><Relationship Id="rId13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244"/>
            <a:ext cx="12192000" cy="687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2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9" name="Google Shape;229;p22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0" name="Google Shape;230;p22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58876" y="1273371"/>
            <a:ext cx="4395218" cy="453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2"/>
          <p:cNvSpPr txBox="1"/>
          <p:nvPr/>
        </p:nvSpPr>
        <p:spPr>
          <a:xfrm>
            <a:off x="7519565" y="1400032"/>
            <a:ext cx="368940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235" name="Google Shape;235;p22"/>
          <p:cNvSpPr/>
          <p:nvPr/>
        </p:nvSpPr>
        <p:spPr>
          <a:xfrm>
            <a:off x="275021" y="1587710"/>
            <a:ext cx="6096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ste rekl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Jeste li se i Vi pridružil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skupini?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ste rekl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Jeste li se i Vi pridružil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skupini?</a:t>
            </a:r>
            <a:endParaRPr sz="2400" dirty="0"/>
          </a:p>
        </p:txBody>
      </p:sp>
      <p:sp>
        <p:nvSpPr>
          <p:cNvPr id="236" name="Google Shape;236;p22"/>
          <p:cNvSpPr/>
          <p:nvPr/>
        </p:nvSpPr>
        <p:spPr>
          <a:xfrm>
            <a:off x="1037738" y="723230"/>
            <a:ext cx="70265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Kako se slažu predikat i subjekt? Koji su primjeri točni? Označi s      ili      . </a:t>
            </a:r>
            <a:endParaRPr sz="2400" dirty="0"/>
          </a:p>
        </p:txBody>
      </p:sp>
      <p:sp>
        <p:nvSpPr>
          <p:cNvPr id="237" name="Google Shape;237;p22"/>
          <p:cNvSpPr txBox="1"/>
          <p:nvPr/>
        </p:nvSpPr>
        <p:spPr>
          <a:xfrm>
            <a:off x="7724103" y="2132196"/>
            <a:ext cx="29986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SLAGANJE SUBJEKTA I PREDIKATA - SROČNOST</a:t>
            </a:r>
            <a:endParaRPr sz="2400" dirty="0"/>
          </a:p>
        </p:txBody>
      </p:sp>
      <p:pic>
        <p:nvPicPr>
          <p:cNvPr id="238" name="Google Shape;238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07726" y="2486139"/>
            <a:ext cx="676715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56499" y="1730169"/>
            <a:ext cx="627942" cy="75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85113" y="1083858"/>
            <a:ext cx="526144" cy="58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41214" y="1017290"/>
            <a:ext cx="566213" cy="68165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2"/>
          <p:cNvSpPr txBox="1"/>
          <p:nvPr/>
        </p:nvSpPr>
        <p:spPr>
          <a:xfrm>
            <a:off x="347077" y="4006286"/>
            <a:ext cx="49057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Maria i Marta su otišl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 more.</a:t>
            </a:r>
            <a:endParaRPr sz="2400" dirty="0"/>
          </a:p>
        </p:txBody>
      </p:sp>
      <p:sp>
        <p:nvSpPr>
          <p:cNvPr id="243" name="Google Shape;243;p22"/>
          <p:cNvSpPr txBox="1"/>
          <p:nvPr/>
        </p:nvSpPr>
        <p:spPr>
          <a:xfrm>
            <a:off x="270929" y="4594709"/>
            <a:ext cx="49057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Maria i Marta su otišl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 more.</a:t>
            </a:r>
            <a:endParaRPr sz="2400" dirty="0"/>
          </a:p>
        </p:txBody>
      </p:sp>
      <p:pic>
        <p:nvPicPr>
          <p:cNvPr id="244" name="Google Shape;244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07739" y="4456678"/>
            <a:ext cx="676715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49784" y="3912301"/>
            <a:ext cx="627942" cy="75597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2"/>
          <p:cNvSpPr/>
          <p:nvPr/>
        </p:nvSpPr>
        <p:spPr>
          <a:xfrm>
            <a:off x="427318" y="3184487"/>
            <a:ext cx="59437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subjekt zamjenica Vi = predikat je u množini muškoga roda</a:t>
            </a:r>
            <a:endParaRPr sz="2400" dirty="0"/>
          </a:p>
        </p:txBody>
      </p:sp>
      <p:sp>
        <p:nvSpPr>
          <p:cNvPr id="247" name="Google Shape;247;p22"/>
          <p:cNvSpPr txBox="1"/>
          <p:nvPr/>
        </p:nvSpPr>
        <p:spPr>
          <a:xfrm>
            <a:off x="542469" y="5103749"/>
            <a:ext cx="57133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više subjekata ženskoga roda = predikat ženskoga roda u množini</a:t>
            </a:r>
            <a:endParaRPr sz="2400" dirty="0"/>
          </a:p>
        </p:txBody>
      </p:sp>
      <p:sp>
        <p:nvSpPr>
          <p:cNvPr id="248" name="Google Shape;248;p22"/>
          <p:cNvSpPr/>
          <p:nvPr/>
        </p:nvSpPr>
        <p:spPr>
          <a:xfrm>
            <a:off x="7780519" y="3244795"/>
            <a:ext cx="320305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Slaganje subjekta s predikatom u osobi, broju i rodu naziva se sročnost.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3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4" name="Google Shape;254;p23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5" name="Google Shape;255;p23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100412" y="1032410"/>
            <a:ext cx="4360326" cy="4406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3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3"/>
          <p:cNvSpPr txBox="1"/>
          <p:nvPr/>
        </p:nvSpPr>
        <p:spPr>
          <a:xfrm>
            <a:off x="8262292" y="1139703"/>
            <a:ext cx="267057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0" name="Google Shape;260;p23"/>
          <p:cNvSpPr txBox="1"/>
          <p:nvPr/>
        </p:nvSpPr>
        <p:spPr>
          <a:xfrm>
            <a:off x="8152355" y="1949972"/>
            <a:ext cx="302104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Podcrtaj subjekt. Odredi izrečenost subjekta.</a:t>
            </a:r>
            <a:endParaRPr sz="2400" dirty="0"/>
          </a:p>
        </p:txBody>
      </p:sp>
      <p:sp>
        <p:nvSpPr>
          <p:cNvPr id="261" name="Google Shape;261;p23"/>
          <p:cNvSpPr/>
          <p:nvPr/>
        </p:nvSpPr>
        <p:spPr>
          <a:xfrm>
            <a:off x="716843" y="675841"/>
            <a:ext cx="2861025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Nikola je najbolji.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Orati je teško.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Učimo o subjektu.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Priča se o oluji.  </a:t>
            </a:r>
            <a:endParaRPr sz="2400" dirty="0"/>
          </a:p>
        </p:txBody>
      </p:sp>
      <p:cxnSp>
        <p:nvCxnSpPr>
          <p:cNvPr id="262" name="Google Shape;262;p23"/>
          <p:cNvCxnSpPr/>
          <p:nvPr/>
        </p:nvCxnSpPr>
        <p:spPr>
          <a:xfrm>
            <a:off x="3186859" y="1448850"/>
            <a:ext cx="3621407" cy="662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3" name="Google Shape;263;p23"/>
          <p:cNvCxnSpPr/>
          <p:nvPr/>
        </p:nvCxnSpPr>
        <p:spPr>
          <a:xfrm flipV="1">
            <a:off x="3294528" y="2361777"/>
            <a:ext cx="3605872" cy="1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4" name="Google Shape;264;p23"/>
          <p:cNvCxnSpPr/>
          <p:nvPr/>
        </p:nvCxnSpPr>
        <p:spPr>
          <a:xfrm>
            <a:off x="3281081" y="3224231"/>
            <a:ext cx="3146613" cy="22031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5" name="Google Shape;265;p23"/>
          <p:cNvCxnSpPr/>
          <p:nvPr/>
        </p:nvCxnSpPr>
        <p:spPr>
          <a:xfrm>
            <a:off x="3281081" y="4051904"/>
            <a:ext cx="3133166" cy="1651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6" name="Google Shape;266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769" y="1022965"/>
            <a:ext cx="79248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15785" y="2061673"/>
            <a:ext cx="79248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9604" y="4385368"/>
            <a:ext cx="914479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85261" y="3012761"/>
            <a:ext cx="814554" cy="9123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23"/>
          <p:cNvCxnSpPr/>
          <p:nvPr/>
        </p:nvCxnSpPr>
        <p:spPr>
          <a:xfrm>
            <a:off x="826910" y="1536256"/>
            <a:ext cx="644563" cy="4255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1" name="Google Shape;271;p23"/>
          <p:cNvCxnSpPr/>
          <p:nvPr/>
        </p:nvCxnSpPr>
        <p:spPr>
          <a:xfrm>
            <a:off x="826910" y="2395164"/>
            <a:ext cx="644563" cy="4255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2" name="Google Shape;272;p23"/>
          <p:cNvSpPr txBox="1"/>
          <p:nvPr/>
        </p:nvSpPr>
        <p:spPr>
          <a:xfrm>
            <a:off x="3096970" y="1041708"/>
            <a:ext cx="39403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izrečen subjekt – imenica u N</a:t>
            </a:r>
            <a:endParaRPr sz="2400" dirty="0"/>
          </a:p>
        </p:txBody>
      </p:sp>
      <p:sp>
        <p:nvSpPr>
          <p:cNvPr id="273" name="Google Shape;273;p23"/>
          <p:cNvSpPr txBox="1"/>
          <p:nvPr/>
        </p:nvSpPr>
        <p:spPr>
          <a:xfrm>
            <a:off x="3186859" y="1925632"/>
            <a:ext cx="39543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izrečen subjekt – glagol u inf.</a:t>
            </a:r>
            <a:endParaRPr sz="2400" dirty="0"/>
          </a:p>
        </p:txBody>
      </p:sp>
      <p:sp>
        <p:nvSpPr>
          <p:cNvPr id="274" name="Google Shape;274;p23"/>
          <p:cNvSpPr txBox="1"/>
          <p:nvPr/>
        </p:nvSpPr>
        <p:spPr>
          <a:xfrm>
            <a:off x="3222124" y="2755702"/>
            <a:ext cx="33886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neizrečen subjekt – (mi)</a:t>
            </a:r>
            <a:endParaRPr sz="2400" dirty="0"/>
          </a:p>
        </p:txBody>
      </p:sp>
      <p:sp>
        <p:nvSpPr>
          <p:cNvPr id="275" name="Google Shape;275;p23"/>
          <p:cNvSpPr txBox="1"/>
          <p:nvPr/>
        </p:nvSpPr>
        <p:spPr>
          <a:xfrm>
            <a:off x="3281081" y="3602083"/>
            <a:ext cx="33886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besubjektna rečenica</a:t>
            </a:r>
            <a:endParaRPr sz="2400" dirty="0"/>
          </a:p>
        </p:txBody>
      </p:sp>
      <p:sp>
        <p:nvSpPr>
          <p:cNvPr id="276" name="Google Shape;276;p23"/>
          <p:cNvSpPr txBox="1"/>
          <p:nvPr/>
        </p:nvSpPr>
        <p:spPr>
          <a:xfrm>
            <a:off x="8220676" y="3190326"/>
            <a:ext cx="269818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Zamijeni poimeničeni pridjev imenicom.</a:t>
            </a:r>
            <a:endParaRPr sz="2400" dirty="0"/>
          </a:p>
        </p:txBody>
      </p:sp>
      <p:sp>
        <p:nvSpPr>
          <p:cNvPr id="277" name="Google Shape;277;p23"/>
          <p:cNvSpPr txBox="1"/>
          <p:nvPr/>
        </p:nvSpPr>
        <p:spPr>
          <a:xfrm>
            <a:off x="873240" y="4617726"/>
            <a:ext cx="382789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Uporni pobjeđuju.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</a:t>
            </a:r>
            <a:endParaRPr dirty="0"/>
          </a:p>
        </p:txBody>
      </p:sp>
      <p:sp>
        <p:nvSpPr>
          <p:cNvPr id="278" name="Google Shape;278;p23"/>
          <p:cNvSpPr txBox="1"/>
          <p:nvPr/>
        </p:nvSpPr>
        <p:spPr>
          <a:xfrm>
            <a:off x="1004695" y="5122539"/>
            <a:ext cx="33886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Upornost pobjeđuje.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4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84" name="Google Shape;284;p24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85" name="Google Shape;285;p24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22368" y="1223655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4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4"/>
          <p:cNvSpPr txBox="1"/>
          <p:nvPr/>
        </p:nvSpPr>
        <p:spPr>
          <a:xfrm>
            <a:off x="7995769" y="2037347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90" name="Google Shape;290;p24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495276" y="2664151"/>
            <a:ext cx="2939547" cy="103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4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2" name="Google Shape;292;p24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688854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3" name="Google Shape;293;p24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63096" y="4110879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4" name="Google Shape;294;p24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994774" y="110935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95" name="Google Shape;295;p24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971601" y="2643636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96" name="Google Shape;296;p24"/>
          <p:cNvSpPr txBox="1"/>
          <p:nvPr/>
        </p:nvSpPr>
        <p:spPr>
          <a:xfrm>
            <a:off x="1876293" y="1193249"/>
            <a:ext cx="165398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Označi  i ispiši subjekte te odredi kojoj vrsti riječi pripadaju.</a:t>
            </a:r>
            <a:endParaRPr/>
          </a:p>
        </p:txBody>
      </p:sp>
      <p:sp>
        <p:nvSpPr>
          <p:cNvPr id="297" name="Google Shape;297;p24"/>
          <p:cNvSpPr txBox="1"/>
          <p:nvPr/>
        </p:nvSpPr>
        <p:spPr>
          <a:xfrm>
            <a:off x="1818991" y="2643636"/>
            <a:ext cx="195963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fotografije te odgovori na pitanja vezana uz rečenice s fotografije.</a:t>
            </a:r>
            <a:endParaRPr/>
          </a:p>
        </p:txBody>
      </p:sp>
      <p:sp>
        <p:nvSpPr>
          <p:cNvPr id="298" name="Google Shape;298;p24"/>
          <p:cNvSpPr txBox="1"/>
          <p:nvPr/>
        </p:nvSpPr>
        <p:spPr>
          <a:xfrm>
            <a:off x="1853875" y="4146210"/>
            <a:ext cx="165398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i utvrdi svoje znanje o subjektu u rečenici.</a:t>
            </a:r>
            <a:endParaRPr/>
          </a:p>
        </p:txBody>
      </p:sp>
      <p:sp>
        <p:nvSpPr>
          <p:cNvPr id="299" name="Google Shape;299;p24"/>
          <p:cNvSpPr txBox="1"/>
          <p:nvPr/>
        </p:nvSpPr>
        <p:spPr>
          <a:xfrm>
            <a:off x="5414962" y="1193249"/>
            <a:ext cx="133546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o subjektu i predikatu.</a:t>
            </a:r>
            <a:endParaRPr/>
          </a:p>
        </p:txBody>
      </p:sp>
      <p:sp>
        <p:nvSpPr>
          <p:cNvPr id="300" name="Google Shape;300;p24"/>
          <p:cNvSpPr txBox="1"/>
          <p:nvPr/>
        </p:nvSpPr>
        <p:spPr>
          <a:xfrm>
            <a:off x="5337330" y="2615080"/>
            <a:ext cx="16147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Vrednuj svoje znanje rješavajući izlaznu karticu.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40740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e-sfera.hr ‐ platforma udžbenika Školske knjige"/>
          <p:cNvPicPr preferRelativeResize="0"/>
          <p:nvPr/>
        </p:nvPicPr>
        <p:blipFill rotWithShape="1">
          <a:blip r:embed="rId5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Orange Circle Logo - Free image on Pixa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822" y="3116337"/>
            <a:ext cx="2736906" cy="270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5170" y="4853486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5076" y="4001659"/>
            <a:ext cx="1105121" cy="109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58365" y="949568"/>
            <a:ext cx="4230454" cy="282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Orange Circle Logo - Free image on Pixaba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980131">
            <a:off x="2873178" y="640446"/>
            <a:ext cx="3424865" cy="338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1">
            <a:alphaModFix/>
          </a:blip>
          <a:srcRect l="34255" t="14744" r="34447" b="10255"/>
          <a:stretch/>
        </p:blipFill>
        <p:spPr>
          <a:xfrm rot="-401530">
            <a:off x="1280050" y="3143245"/>
            <a:ext cx="1907929" cy="25717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8601597" y="1842497"/>
            <a:ext cx="232117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7CADD2"/>
                </a:solidFill>
                <a:latin typeface="Impact"/>
                <a:ea typeface="Impact"/>
                <a:cs typeface="Impact"/>
                <a:sym typeface="Impact"/>
              </a:rPr>
              <a:t>Subjekt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5" name="Google Shape;105;p1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170721" y="1201109"/>
            <a:ext cx="4755002" cy="479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141384" y="2011780"/>
            <a:ext cx="1710146" cy="258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8752063" y="1215736"/>
            <a:ext cx="17508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7">
            <a:alphaModFix/>
          </a:blip>
          <a:srcRect t="527"/>
          <a:stretch/>
        </p:blipFill>
        <p:spPr>
          <a:xfrm rot="-218893">
            <a:off x="1265290" y="400462"/>
            <a:ext cx="4049445" cy="541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>
            <a:off x="8040348" y="2165003"/>
            <a:ext cx="330452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su vrste promjenjivih riječi? Na koje padežno pitanje odgovara nominativ? Što je predikat? Kojim rečeničnim članovima mjesto otvara predikat?</a:t>
            </a:r>
            <a:endParaRPr sz="2400" dirty="0"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8">
            <a:alphaModFix/>
          </a:blip>
          <a:srcRect l="28661" r="13991"/>
          <a:stretch/>
        </p:blipFill>
        <p:spPr>
          <a:xfrm>
            <a:off x="5287488" y="1541791"/>
            <a:ext cx="1174857" cy="2503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42468" y="1341333"/>
            <a:ext cx="4527796" cy="457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628216" y="487403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8551498" y="1341034"/>
            <a:ext cx="225523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342908" y="790593"/>
            <a:ext cx="6855496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Svijet </a:t>
            </a: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videoigara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Mnoga djeca, mladi, pa i odrasli danas uistinu puno vremena provode igrajući videoigre. (…) Neki su „strastveni” igrači videoigara čak rekli da su se osjećali kao robovi. U školi su vam i nastavnici vjerojatno govorili kako neka istraživanja tvrde da su videoigre štetne i za naše zdravlje, pa čak i za mozak.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ti, što ti kažeš?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li tome baš tako?</a:t>
            </a:r>
            <a:endParaRPr sz="2400" dirty="0"/>
          </a:p>
        </p:txBody>
      </p:sp>
      <p:sp>
        <p:nvSpPr>
          <p:cNvPr id="124" name="Google Shape;124;p16"/>
          <p:cNvSpPr/>
          <p:nvPr/>
        </p:nvSpPr>
        <p:spPr>
          <a:xfrm>
            <a:off x="7823424" y="2516256"/>
            <a:ext cx="341286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Prepiši u bilježnicu predikate i uz njih postavi pitanje Tko?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(za živo) i Što? (za neživo) da bi pronašao/pronašla subjekte u rečenici.</a:t>
            </a:r>
            <a:endParaRPr sz="2400" dirty="0"/>
          </a:p>
        </p:txBody>
      </p:sp>
      <p:pic>
        <p:nvPicPr>
          <p:cNvPr id="125" name="Google Shape;125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37898" y="4703200"/>
            <a:ext cx="3187504" cy="1968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2" name="Google Shape;132;p17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826573" y="1211216"/>
            <a:ext cx="4727884" cy="471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6171906" y="4482848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8553215" y="1240015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8553214" y="1978035"/>
            <a:ext cx="18012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SUBJEKT (S)</a:t>
            </a:r>
            <a:endParaRPr sz="2400" dirty="0"/>
          </a:p>
        </p:txBody>
      </p:sp>
      <p:sp>
        <p:nvSpPr>
          <p:cNvPr id="138" name="Google Shape;138;p17"/>
          <p:cNvSpPr/>
          <p:nvPr/>
        </p:nvSpPr>
        <p:spPr>
          <a:xfrm>
            <a:off x="1351505" y="847388"/>
            <a:ext cx="638509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Na koja pitanja odgovara subjekt? Što je subjekt?</a:t>
            </a:r>
            <a:endParaRPr sz="2400" dirty="0"/>
          </a:p>
        </p:txBody>
      </p:sp>
      <p:sp>
        <p:nvSpPr>
          <p:cNvPr id="139" name="Google Shape;139;p17"/>
          <p:cNvSpPr/>
          <p:nvPr/>
        </p:nvSpPr>
        <p:spPr>
          <a:xfrm>
            <a:off x="346364" y="1587900"/>
            <a:ext cx="685612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Mnoga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djeca</a:t>
            </a:r>
            <a:r>
              <a:rPr lang="hr-HR" sz="2400" b="1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puno vremena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provode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računalom. </a:t>
            </a:r>
            <a:endParaRPr sz="2400" dirty="0"/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Oni</a:t>
            </a:r>
            <a:r>
              <a:rPr lang="hr-HR" sz="2400" b="1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uživaju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tako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provoditi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svoje slobodno vrijeme. </a:t>
            </a:r>
            <a:endParaRPr sz="2400" dirty="0"/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Videoigre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štetne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zdravlje.</a:t>
            </a:r>
            <a:endParaRPr sz="2400" dirty="0"/>
          </a:p>
        </p:txBody>
      </p:sp>
      <p:sp>
        <p:nvSpPr>
          <p:cNvPr id="140" name="Google Shape;140;p17"/>
          <p:cNvSpPr/>
          <p:nvPr/>
        </p:nvSpPr>
        <p:spPr>
          <a:xfrm>
            <a:off x="1940192" y="2710210"/>
            <a:ext cx="2215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Tko? (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provodi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dirty="0"/>
          </a:p>
        </p:txBody>
      </p:sp>
      <p:sp>
        <p:nvSpPr>
          <p:cNvPr id="141" name="Google Shape;141;p17"/>
          <p:cNvSpPr/>
          <p:nvPr/>
        </p:nvSpPr>
        <p:spPr>
          <a:xfrm>
            <a:off x="1940192" y="3766069"/>
            <a:ext cx="32200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Tko? (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uživa provoditi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dirty="0"/>
          </a:p>
        </p:txBody>
      </p:sp>
      <p:sp>
        <p:nvSpPr>
          <p:cNvPr id="142" name="Google Shape;142;p17"/>
          <p:cNvSpPr/>
          <p:nvPr/>
        </p:nvSpPr>
        <p:spPr>
          <a:xfrm>
            <a:off x="1956655" y="4916014"/>
            <a:ext cx="27283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Što? (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štetno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dirty="0"/>
          </a:p>
        </p:txBody>
      </p:sp>
      <p:sp>
        <p:nvSpPr>
          <p:cNvPr id="143" name="Google Shape;143;p17"/>
          <p:cNvSpPr/>
          <p:nvPr/>
        </p:nvSpPr>
        <p:spPr>
          <a:xfrm>
            <a:off x="7552850" y="2422466"/>
            <a:ext cx="3491463" cy="155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Subjekt označava biće, predmet ili pojavu o kojoj se u rečenici govori. Vršitelj radnje.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7908565" y="3940904"/>
            <a:ext cx="27800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Subjekt odgovara na pitanja Tko? (za živo) i Što? (za neživo).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8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0" name="Google Shape;150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28931" y="1244842"/>
            <a:ext cx="4660677" cy="4684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600933" y="481441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 txBox="1"/>
          <p:nvPr/>
        </p:nvSpPr>
        <p:spPr>
          <a:xfrm>
            <a:off x="8740495" y="962011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7935783" y="1736552"/>
            <a:ext cx="296455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VRSTE RIJEČI U SLUŽBI SUBEKTA</a:t>
            </a:r>
            <a:endParaRPr sz="2400" dirty="0"/>
          </a:p>
        </p:txBody>
      </p:sp>
      <p:sp>
        <p:nvSpPr>
          <p:cNvPr id="156" name="Google Shape;156;p18"/>
          <p:cNvSpPr/>
          <p:nvPr/>
        </p:nvSpPr>
        <p:spPr>
          <a:xfrm>
            <a:off x="1534806" y="670735"/>
            <a:ext cx="666687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se vrste riječi pojavljuju u službi subjekta? Što je poimeničeni pridjev?</a:t>
            </a:r>
            <a:endParaRPr sz="2400" dirty="0"/>
          </a:p>
        </p:txBody>
      </p:sp>
      <p:sp>
        <p:nvSpPr>
          <p:cNvPr id="157" name="Google Shape;157;p18"/>
          <p:cNvSpPr/>
          <p:nvPr/>
        </p:nvSpPr>
        <p:spPr>
          <a:xfrm>
            <a:off x="143100" y="1476542"/>
            <a:ext cx="631810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Neka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istraživanja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govore o štetnosti videoigara.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mogu prerasti u ovisnost.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Jedan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igra,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drugi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 igra.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Mladi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mogu postati ovisni.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Igrati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igrice vrlo problematično.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6328042" y="1506280"/>
            <a:ext cx="1637979" cy="62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imenica</a:t>
            </a:r>
            <a:endParaRPr sz="2400" dirty="0"/>
          </a:p>
        </p:txBody>
      </p:sp>
      <p:sp>
        <p:nvSpPr>
          <p:cNvPr id="159" name="Google Shape;159;p18"/>
          <p:cNvSpPr/>
          <p:nvPr/>
        </p:nvSpPr>
        <p:spPr>
          <a:xfrm>
            <a:off x="4544646" y="2214444"/>
            <a:ext cx="1764537" cy="62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zamjenica</a:t>
            </a:r>
            <a:endParaRPr sz="2400" dirty="0"/>
          </a:p>
        </p:txBody>
      </p:sp>
      <p:sp>
        <p:nvSpPr>
          <p:cNvPr id="160" name="Google Shape;160;p18"/>
          <p:cNvSpPr/>
          <p:nvPr/>
        </p:nvSpPr>
        <p:spPr>
          <a:xfrm>
            <a:off x="4704737" y="4377045"/>
            <a:ext cx="2404647" cy="62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glagol u infinitivu</a:t>
            </a:r>
            <a:endParaRPr sz="2400" dirty="0"/>
          </a:p>
        </p:txBody>
      </p:sp>
      <p:sp>
        <p:nvSpPr>
          <p:cNvPr id="161" name="Google Shape;161;p18"/>
          <p:cNvSpPr/>
          <p:nvPr/>
        </p:nvSpPr>
        <p:spPr>
          <a:xfrm>
            <a:off x="3856778" y="2932528"/>
            <a:ext cx="959281" cy="62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broj</a:t>
            </a:r>
            <a:endParaRPr sz="2400" dirty="0"/>
          </a:p>
        </p:txBody>
      </p:sp>
      <p:sp>
        <p:nvSpPr>
          <p:cNvPr id="162" name="Google Shape;162;p18"/>
          <p:cNvSpPr/>
          <p:nvPr/>
        </p:nvSpPr>
        <p:spPr>
          <a:xfrm>
            <a:off x="3940021" y="3625347"/>
            <a:ext cx="2925984" cy="62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poimeničeni pridjev</a:t>
            </a:r>
            <a:endParaRPr sz="2400" dirty="0"/>
          </a:p>
        </p:txBody>
      </p:sp>
      <p:sp>
        <p:nvSpPr>
          <p:cNvPr id="163" name="Google Shape;163;p18"/>
          <p:cNvSpPr/>
          <p:nvPr/>
        </p:nvSpPr>
        <p:spPr>
          <a:xfrm>
            <a:off x="7964418" y="2491443"/>
            <a:ext cx="338732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Najčešće je izrečen imenicom u nominativu.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službi subjekta mogu biti i zamjenice, pridjevi, brojevi i glagoli u infinitivu.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9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0" name="Google Shape;170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334932" y="1247599"/>
            <a:ext cx="4044410" cy="399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 txBox="1"/>
          <p:nvPr/>
        </p:nvSpPr>
        <p:spPr>
          <a:xfrm>
            <a:off x="8553387" y="1406684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5" name="Google Shape;175;p19"/>
          <p:cNvSpPr txBox="1"/>
          <p:nvPr/>
        </p:nvSpPr>
        <p:spPr>
          <a:xfrm>
            <a:off x="8072708" y="2121506"/>
            <a:ext cx="28700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IZRICANJE SUBJEKTA</a:t>
            </a:r>
            <a:endParaRPr sz="2400" dirty="0"/>
          </a:p>
        </p:txBody>
      </p:sp>
      <p:sp>
        <p:nvSpPr>
          <p:cNvPr id="176" name="Google Shape;176;p19"/>
          <p:cNvSpPr/>
          <p:nvPr/>
        </p:nvSpPr>
        <p:spPr>
          <a:xfrm>
            <a:off x="2176843" y="425685"/>
            <a:ext cx="60650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Objasni kako je subjekt ipak moguće odrediti iako je u rečenici neizrečen.</a:t>
            </a:r>
            <a:endParaRPr sz="2400" dirty="0"/>
          </a:p>
        </p:txBody>
      </p:sp>
      <p:sp>
        <p:nvSpPr>
          <p:cNvPr id="177" name="Google Shape;177;p19"/>
          <p:cNvSpPr/>
          <p:nvPr/>
        </p:nvSpPr>
        <p:spPr>
          <a:xfrm>
            <a:off x="103515" y="1749768"/>
            <a:ext cx="32571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Fran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voli igrati videoigre.</a:t>
            </a:r>
            <a:endParaRPr sz="2400" dirty="0"/>
          </a:p>
        </p:txBody>
      </p:sp>
      <p:sp>
        <p:nvSpPr>
          <p:cNvPr id="178" name="Google Shape;178;p19"/>
          <p:cNvSpPr/>
          <p:nvPr/>
        </p:nvSpPr>
        <p:spPr>
          <a:xfrm>
            <a:off x="133624" y="2449138"/>
            <a:ext cx="27167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Voli igrati videoigre.</a:t>
            </a:r>
            <a:endParaRPr sz="2400" dirty="0"/>
          </a:p>
        </p:txBody>
      </p:sp>
      <p:sp>
        <p:nvSpPr>
          <p:cNvPr id="179" name="Google Shape;179;p19"/>
          <p:cNvSpPr/>
          <p:nvPr/>
        </p:nvSpPr>
        <p:spPr>
          <a:xfrm>
            <a:off x="133624" y="3166185"/>
            <a:ext cx="42961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Fran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djed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vole igrati videoigre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80" name="Google Shape;180;p19"/>
          <p:cNvSpPr/>
          <p:nvPr/>
        </p:nvSpPr>
        <p:spPr>
          <a:xfrm>
            <a:off x="3962042" y="1824410"/>
            <a:ext cx="40937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- izrečen subjekt (imenicom)</a:t>
            </a:r>
            <a:endParaRPr sz="2400" dirty="0"/>
          </a:p>
        </p:txBody>
      </p:sp>
      <p:sp>
        <p:nvSpPr>
          <p:cNvPr id="181" name="Google Shape;181;p19"/>
          <p:cNvSpPr txBox="1"/>
          <p:nvPr/>
        </p:nvSpPr>
        <p:spPr>
          <a:xfrm>
            <a:off x="2985465" y="2413237"/>
            <a:ext cx="7139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(on)</a:t>
            </a:r>
            <a:endParaRPr sz="2400" dirty="0"/>
          </a:p>
        </p:txBody>
      </p:sp>
      <p:sp>
        <p:nvSpPr>
          <p:cNvPr id="182" name="Google Shape;182;p19"/>
          <p:cNvSpPr/>
          <p:nvPr/>
        </p:nvSpPr>
        <p:spPr>
          <a:xfrm>
            <a:off x="4429818" y="2479407"/>
            <a:ext cx="27866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 neizrečen subjekt</a:t>
            </a:r>
            <a:endParaRPr sz="2400" dirty="0"/>
          </a:p>
        </p:txBody>
      </p:sp>
      <p:sp>
        <p:nvSpPr>
          <p:cNvPr id="183" name="Google Shape;183;p19"/>
          <p:cNvSpPr/>
          <p:nvPr/>
        </p:nvSpPr>
        <p:spPr>
          <a:xfrm>
            <a:off x="4429818" y="3179749"/>
            <a:ext cx="22688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- više subjekata</a:t>
            </a:r>
            <a:endParaRPr sz="2400" dirty="0"/>
          </a:p>
        </p:txBody>
      </p:sp>
      <p:pic>
        <p:nvPicPr>
          <p:cNvPr id="184" name="Google Shape;184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41253" y="3915346"/>
            <a:ext cx="4273499" cy="20906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/>
          <p:nvPr/>
        </p:nvSpPr>
        <p:spPr>
          <a:xfrm>
            <a:off x="7753600" y="2540565"/>
            <a:ext cx="33192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Subjekt može biti izrečen i neizrečen.</a:t>
            </a:r>
            <a:endParaRPr sz="2400" dirty="0"/>
          </a:p>
        </p:txBody>
      </p:sp>
      <p:sp>
        <p:nvSpPr>
          <p:cNvPr id="186" name="Google Shape;186;p19"/>
          <p:cNvSpPr/>
          <p:nvPr/>
        </p:nvSpPr>
        <p:spPr>
          <a:xfrm>
            <a:off x="7915870" y="3448204"/>
            <a:ext cx="32501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Rečenica može imati i više subjekata.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365" y="1833505"/>
            <a:ext cx="7843350" cy="3627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3" name="Google Shape;193;p20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4" name="Google Shape;194;p20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850786" y="1249427"/>
            <a:ext cx="4015132" cy="4030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 txBox="1"/>
          <p:nvPr/>
        </p:nvSpPr>
        <p:spPr>
          <a:xfrm>
            <a:off x="8893404" y="1581086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99" name="Google Shape;199;p20"/>
          <p:cNvSpPr/>
          <p:nvPr/>
        </p:nvSpPr>
        <p:spPr>
          <a:xfrm>
            <a:off x="8604827" y="2318801"/>
            <a:ext cx="25070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BESUBJEKTNA REČENICA</a:t>
            </a:r>
            <a:endParaRPr sz="2400" dirty="0"/>
          </a:p>
        </p:txBody>
      </p:sp>
      <p:sp>
        <p:nvSpPr>
          <p:cNvPr id="200" name="Google Shape;200;p20"/>
          <p:cNvSpPr/>
          <p:nvPr/>
        </p:nvSpPr>
        <p:spPr>
          <a:xfrm>
            <a:off x="1732915" y="638611"/>
            <a:ext cx="687191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 besubjektnih rečenica na fotografiji. Može li se u tim rečenicama odrediti subjekt na temelju glagolske osobe ili prema smislu? </a:t>
            </a:r>
            <a:endParaRPr sz="2400" dirty="0"/>
          </a:p>
        </p:txBody>
      </p:sp>
      <p:sp>
        <p:nvSpPr>
          <p:cNvPr id="201" name="Google Shape;201;p20"/>
          <p:cNvSpPr/>
          <p:nvPr/>
        </p:nvSpPr>
        <p:spPr>
          <a:xfrm>
            <a:off x="568036" y="2429231"/>
            <a:ext cx="190622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Pripovijeda se o tom događaju.</a:t>
            </a:r>
            <a:endParaRPr sz="2400" dirty="0"/>
          </a:p>
        </p:txBody>
      </p:sp>
      <p:sp>
        <p:nvSpPr>
          <p:cNvPr id="202" name="Google Shape;202;p20"/>
          <p:cNvSpPr/>
          <p:nvPr/>
        </p:nvSpPr>
        <p:spPr>
          <a:xfrm>
            <a:off x="2921301" y="2510391"/>
            <a:ext cx="210699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se pripovijeda?</a:t>
            </a:r>
            <a:endParaRPr sz="2400" dirty="0"/>
          </a:p>
        </p:txBody>
      </p:sp>
      <p:sp>
        <p:nvSpPr>
          <p:cNvPr id="203" name="Google Shape;203;p20"/>
          <p:cNvSpPr/>
          <p:nvPr/>
        </p:nvSpPr>
        <p:spPr>
          <a:xfrm>
            <a:off x="5483736" y="2864334"/>
            <a:ext cx="23119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zna se točno što.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0"/>
          <p:cNvSpPr/>
          <p:nvPr/>
        </p:nvSpPr>
        <p:spPr>
          <a:xfrm>
            <a:off x="8684552" y="3089353"/>
            <a:ext cx="274048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Rečenica u kojoj nema subjekta zove se besubjektna rečenica.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1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0" name="Google Shape;210;p21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1" name="Google Shape;211;p21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656144" y="1040377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1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1"/>
          <p:cNvSpPr txBox="1"/>
          <p:nvPr/>
        </p:nvSpPr>
        <p:spPr>
          <a:xfrm>
            <a:off x="8526822" y="1378613"/>
            <a:ext cx="2456747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216" name="Google Shape;216;p21"/>
          <p:cNvSpPr/>
          <p:nvPr/>
        </p:nvSpPr>
        <p:spPr>
          <a:xfrm>
            <a:off x="8253283" y="2052475"/>
            <a:ext cx="26454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POIMENIČENI PRIDJEVI</a:t>
            </a:r>
            <a:endParaRPr sz="2400" dirty="0"/>
          </a:p>
        </p:txBody>
      </p:sp>
      <p:sp>
        <p:nvSpPr>
          <p:cNvPr id="217" name="Google Shape;217;p21"/>
          <p:cNvSpPr/>
          <p:nvPr/>
        </p:nvSpPr>
        <p:spPr>
          <a:xfrm>
            <a:off x="1191535" y="697873"/>
            <a:ext cx="74540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zadanim su rečenicama u službi subjekta poimeničeni pridjevi. Možeš li ih zamijeniti imenicom?</a:t>
            </a:r>
            <a:endParaRPr sz="2400" dirty="0"/>
          </a:p>
        </p:txBody>
      </p:sp>
      <p:sp>
        <p:nvSpPr>
          <p:cNvPr id="218" name="Google Shape;218;p21"/>
          <p:cNvSpPr/>
          <p:nvPr/>
        </p:nvSpPr>
        <p:spPr>
          <a:xfrm>
            <a:off x="124690" y="1775820"/>
            <a:ext cx="65254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Mladi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 nepredvidljivi.             </a:t>
            </a:r>
            <a:r>
              <a:rPr lang="hr-HR" sz="240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Stari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mudri.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1"/>
          <p:cNvSpPr/>
          <p:nvPr/>
        </p:nvSpPr>
        <p:spPr>
          <a:xfrm>
            <a:off x="2149199" y="2345936"/>
            <a:ext cx="32458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poimeničeni pridjevi</a:t>
            </a:r>
            <a:endParaRPr sz="2400" dirty="0"/>
          </a:p>
        </p:txBody>
      </p:sp>
      <p:sp>
        <p:nvSpPr>
          <p:cNvPr id="220" name="Google Shape;220;p21"/>
          <p:cNvSpPr/>
          <p:nvPr/>
        </p:nvSpPr>
        <p:spPr>
          <a:xfrm>
            <a:off x="124690" y="3237509"/>
            <a:ext cx="67189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Mladost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nepredvidljiva.       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Starost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mudra.</a:t>
            </a:r>
            <a:endParaRPr sz="2400" dirty="0"/>
          </a:p>
        </p:txBody>
      </p:sp>
      <p:sp>
        <p:nvSpPr>
          <p:cNvPr id="221" name="Google Shape;221;p21"/>
          <p:cNvSpPr/>
          <p:nvPr/>
        </p:nvSpPr>
        <p:spPr>
          <a:xfrm>
            <a:off x="8275760" y="2759219"/>
            <a:ext cx="272215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Poimeničeni pridjevi imaju u rečenici ulogu imenice.</a:t>
            </a:r>
            <a:endParaRPr sz="2400" dirty="0"/>
          </a:p>
        </p:txBody>
      </p:sp>
      <p:pic>
        <p:nvPicPr>
          <p:cNvPr id="222" name="Google Shape;222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69544" y="3984761"/>
            <a:ext cx="3845174" cy="258540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1"/>
          <p:cNvSpPr/>
          <p:nvPr/>
        </p:nvSpPr>
        <p:spPr>
          <a:xfrm>
            <a:off x="3083105" y="3722622"/>
            <a:ext cx="13780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imenica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682</Words>
  <Application>Microsoft Office PowerPoint</Application>
  <PresentationFormat>Široki zaslon</PresentationFormat>
  <Paragraphs>95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5</cp:revision>
  <dcterms:modified xsi:type="dcterms:W3CDTF">2020-09-19T12:44:36Z</dcterms:modified>
</cp:coreProperties>
</file>